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95E1701-4DDC-4770-9273-9A39BB0548DA}" type="datetimeFigureOut">
              <a:rPr lang="en-GB" smtClean="0"/>
              <a:t>14/11/2014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D2637C-6966-463B-B164-BA72FB88168B}" type="slidenum">
              <a:rPr lang="en-GB" smtClean="0"/>
              <a:t>‹#›</a:t>
            </a:fld>
            <a:endParaRPr lang="en-GB"/>
          </a:p>
        </p:txBody>
      </p:sp>
      <p:pic>
        <p:nvPicPr>
          <p:cNvPr id="3074" name="Picture 2" descr="F:\2009-2010\08-09\2007-2008\2006-7\2005_06\04-05\christmas\old2003\P ecdl old\websites2\kingj\Images\orangutan4.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44600" cy="93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607340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95E1701-4DDC-4770-9273-9A39BB0548DA}" type="datetimeFigureOut">
              <a:rPr lang="en-GB" smtClean="0"/>
              <a:t>14/11/2014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D2637C-6966-463B-B164-BA72FB88168B}" type="slidenum">
              <a:rPr lang="en-GB" smtClean="0"/>
              <a:t>‹#›</a:t>
            </a:fld>
            <a:endParaRPr lang="en-GB"/>
          </a:p>
        </p:txBody>
      </p:sp>
    </p:spTree>
    <p:extLst>
      <p:ext uri="{BB962C8B-B14F-4D97-AF65-F5344CB8AC3E}">
        <p14:creationId xmlns:p14="http://schemas.microsoft.com/office/powerpoint/2010/main" val="2297286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5E1701-4DDC-4770-9273-9A39BB0548DA}" type="datetimeFigureOut">
              <a:rPr lang="en-GB" smtClean="0"/>
              <a:t>14/11/2014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D2637C-6966-463B-B164-BA72FB88168B}" type="slidenum">
              <a:rPr lang="en-GB" smtClean="0"/>
              <a:t>‹#›</a:t>
            </a:fld>
            <a:endParaRPr lang="en-GB"/>
          </a:p>
        </p:txBody>
      </p:sp>
    </p:spTree>
    <p:extLst>
      <p:ext uri="{BB962C8B-B14F-4D97-AF65-F5344CB8AC3E}">
        <p14:creationId xmlns:p14="http://schemas.microsoft.com/office/powerpoint/2010/main" val="1430730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95E1701-4DDC-4770-9273-9A39BB0548DA}" type="datetimeFigureOut">
              <a:rPr lang="en-GB" smtClean="0"/>
              <a:t>14/11/2014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4D2637C-6966-463B-B164-BA72FB88168B}" type="slidenum">
              <a:rPr lang="en-GB" smtClean="0"/>
              <a:t>‹#›</a:t>
            </a:fld>
            <a:endParaRPr lang="en-GB"/>
          </a:p>
        </p:txBody>
      </p:sp>
    </p:spTree>
    <p:extLst>
      <p:ext uri="{BB962C8B-B14F-4D97-AF65-F5344CB8AC3E}">
        <p14:creationId xmlns:p14="http://schemas.microsoft.com/office/powerpoint/2010/main" val="2095906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95E1701-4DDC-4770-9273-9A39BB0548DA}" type="datetimeFigureOut">
              <a:rPr lang="en-GB" smtClean="0"/>
              <a:t>14/11/2014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4D2637C-6966-463B-B164-BA72FB88168B}" type="slidenum">
              <a:rPr lang="en-GB" smtClean="0"/>
              <a:t>‹#›</a:t>
            </a:fld>
            <a:endParaRPr lang="en-GB"/>
          </a:p>
        </p:txBody>
      </p:sp>
    </p:spTree>
    <p:extLst>
      <p:ext uri="{BB962C8B-B14F-4D97-AF65-F5344CB8AC3E}">
        <p14:creationId xmlns:p14="http://schemas.microsoft.com/office/powerpoint/2010/main" val="3028964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95E1701-4DDC-4770-9273-9A39BB0548DA}" type="datetimeFigureOut">
              <a:rPr lang="en-GB" smtClean="0"/>
              <a:t>14/11/2014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4D2637C-6966-463B-B164-BA72FB88168B}" type="slidenum">
              <a:rPr lang="en-GB" smtClean="0"/>
              <a:t>‹#›</a:t>
            </a:fld>
            <a:endParaRPr lang="en-GB"/>
          </a:p>
        </p:txBody>
      </p:sp>
    </p:spTree>
    <p:extLst>
      <p:ext uri="{BB962C8B-B14F-4D97-AF65-F5344CB8AC3E}">
        <p14:creationId xmlns:p14="http://schemas.microsoft.com/office/powerpoint/2010/main" val="2296791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5E1701-4DDC-4770-9273-9A39BB0548DA}" type="datetimeFigureOut">
              <a:rPr lang="en-GB" smtClean="0"/>
              <a:t>14/11/2014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4D2637C-6966-463B-B164-BA72FB88168B}" type="slidenum">
              <a:rPr lang="en-GB" smtClean="0"/>
              <a:t>‹#›</a:t>
            </a:fld>
            <a:endParaRPr lang="en-GB"/>
          </a:p>
        </p:txBody>
      </p:sp>
    </p:spTree>
    <p:extLst>
      <p:ext uri="{BB962C8B-B14F-4D97-AF65-F5344CB8AC3E}">
        <p14:creationId xmlns:p14="http://schemas.microsoft.com/office/powerpoint/2010/main" val="3603953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5E1701-4DDC-4770-9273-9A39BB0548DA}" type="datetimeFigureOut">
              <a:rPr lang="en-GB" smtClean="0"/>
              <a:t>14/11/2014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4D2637C-6966-463B-B164-BA72FB88168B}" type="slidenum">
              <a:rPr lang="en-GB" smtClean="0"/>
              <a:t>‹#›</a:t>
            </a:fld>
            <a:endParaRPr lang="en-GB"/>
          </a:p>
        </p:txBody>
      </p:sp>
    </p:spTree>
    <p:extLst>
      <p:ext uri="{BB962C8B-B14F-4D97-AF65-F5344CB8AC3E}">
        <p14:creationId xmlns:p14="http://schemas.microsoft.com/office/powerpoint/2010/main" val="2273877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5E1701-4DDC-4770-9273-9A39BB0548DA}" type="datetimeFigureOut">
              <a:rPr lang="en-GB" smtClean="0"/>
              <a:t>14/11/2014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4D2637C-6966-463B-B164-BA72FB88168B}" type="slidenum">
              <a:rPr lang="en-GB" smtClean="0"/>
              <a:t>‹#›</a:t>
            </a:fld>
            <a:endParaRPr lang="en-GB"/>
          </a:p>
        </p:txBody>
      </p:sp>
    </p:spTree>
    <p:extLst>
      <p:ext uri="{BB962C8B-B14F-4D97-AF65-F5344CB8AC3E}">
        <p14:creationId xmlns:p14="http://schemas.microsoft.com/office/powerpoint/2010/main" val="2656767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95E1701-4DDC-4770-9273-9A39BB0548DA}" type="datetimeFigureOut">
              <a:rPr lang="en-GB" smtClean="0"/>
              <a:t>14/11/2014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D2637C-6966-463B-B164-BA72FB88168B}" type="slidenum">
              <a:rPr lang="en-GB" smtClean="0"/>
              <a:t>‹#›</a:t>
            </a:fld>
            <a:endParaRPr lang="en-GB"/>
          </a:p>
        </p:txBody>
      </p:sp>
    </p:spTree>
    <p:extLst>
      <p:ext uri="{BB962C8B-B14F-4D97-AF65-F5344CB8AC3E}">
        <p14:creationId xmlns:p14="http://schemas.microsoft.com/office/powerpoint/2010/main" val="449804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95E1701-4DDC-4770-9273-9A39BB0548DA}" type="datetimeFigureOut">
              <a:rPr lang="en-GB" smtClean="0"/>
              <a:t>14/11/2014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D2637C-6966-463B-B164-BA72FB88168B}" type="slidenum">
              <a:rPr lang="en-GB" smtClean="0"/>
              <a:t>‹#›</a:t>
            </a:fld>
            <a:endParaRPr lang="en-GB"/>
          </a:p>
        </p:txBody>
      </p:sp>
    </p:spTree>
    <p:extLst>
      <p:ext uri="{BB962C8B-B14F-4D97-AF65-F5344CB8AC3E}">
        <p14:creationId xmlns:p14="http://schemas.microsoft.com/office/powerpoint/2010/main" val="1309252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5E1701-4DDC-4770-9273-9A39BB0548DA}" type="datetimeFigureOut">
              <a:rPr lang="en-GB" smtClean="0"/>
              <a:t>14/11/2014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D2637C-6966-463B-B164-BA72FB88168B}" type="slidenum">
              <a:rPr lang="en-GB" smtClean="0"/>
              <a:t>‹#›</a:t>
            </a:fld>
            <a:endParaRPr lang="en-GB"/>
          </a:p>
        </p:txBody>
      </p:sp>
    </p:spTree>
    <p:extLst>
      <p:ext uri="{BB962C8B-B14F-4D97-AF65-F5344CB8AC3E}">
        <p14:creationId xmlns:p14="http://schemas.microsoft.com/office/powerpoint/2010/main" val="3005743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Attachment</a:t>
            </a:r>
            <a:endParaRPr lang="en-GB" dirty="0"/>
          </a:p>
        </p:txBody>
      </p:sp>
      <p:pic>
        <p:nvPicPr>
          <p:cNvPr id="2050" name="Picture 2" descr="F:\2009-2010\08-09\2007-2008\dad\Picture 0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99792" y="3645024"/>
            <a:ext cx="3672408" cy="2754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52838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So far we have looked at:</a:t>
            </a:r>
          </a:p>
          <a:p>
            <a:r>
              <a:rPr lang="en-GB" dirty="0" smtClean="0"/>
              <a:t>Learning theory. Pavlov, Skinner.</a:t>
            </a:r>
          </a:p>
          <a:p>
            <a:r>
              <a:rPr lang="en-GB" dirty="0" smtClean="0"/>
              <a:t>Evolutionary theory. Lorenz, Bowlby. Harlow</a:t>
            </a:r>
          </a:p>
          <a:p>
            <a:r>
              <a:rPr lang="en-GB" dirty="0" smtClean="0"/>
              <a:t>Secure and Insecure attachment. Mary Ainsworth.</a:t>
            </a:r>
            <a:endParaRPr lang="en-GB" dirty="0"/>
          </a:p>
        </p:txBody>
      </p:sp>
    </p:spTree>
    <p:extLst>
      <p:ext uri="{BB962C8B-B14F-4D97-AF65-F5344CB8AC3E}">
        <p14:creationId xmlns:p14="http://schemas.microsoft.com/office/powerpoint/2010/main" val="469772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3216"/>
            <a:ext cx="8229600" cy="1143000"/>
          </a:xfrm>
        </p:spPr>
        <p:txBody>
          <a:bodyPr/>
          <a:lstStyle/>
          <a:p>
            <a:r>
              <a:rPr lang="en-GB" dirty="0" smtClean="0"/>
              <a:t>What causes the difference?</a:t>
            </a:r>
            <a:endParaRPr lang="en-GB"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3" y="260648"/>
            <a:ext cx="8136905" cy="4968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95101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Caregiver sensitivity hypothesis</a:t>
            </a:r>
            <a:endParaRPr lang="en-GB" dirty="0"/>
          </a:p>
        </p:txBody>
      </p:sp>
      <p:sp>
        <p:nvSpPr>
          <p:cNvPr id="3" name="Content Placeholder 2"/>
          <p:cNvSpPr>
            <a:spLocks noGrp="1"/>
          </p:cNvSpPr>
          <p:nvPr>
            <p:ph idx="1"/>
          </p:nvPr>
        </p:nvSpPr>
        <p:spPr/>
        <p:txBody>
          <a:bodyPr>
            <a:normAutofit fontScale="85000" lnSpcReduction="10000"/>
          </a:bodyPr>
          <a:lstStyle/>
          <a:p>
            <a:pPr marL="0" indent="0">
              <a:buNone/>
            </a:pPr>
            <a:r>
              <a:rPr lang="en-GB" dirty="0" smtClean="0"/>
              <a:t>Ainsworth argues </a:t>
            </a:r>
            <a:r>
              <a:rPr lang="en-GB" dirty="0"/>
              <a:t>that the way the mother or caregiver behaves towards an infant directly causes the infant’s attachment type. </a:t>
            </a:r>
            <a:endParaRPr lang="en-GB" dirty="0" smtClean="0"/>
          </a:p>
          <a:p>
            <a:r>
              <a:rPr lang="en-GB" dirty="0" smtClean="0"/>
              <a:t>Securely </a:t>
            </a:r>
            <a:r>
              <a:rPr lang="en-GB" dirty="0"/>
              <a:t>attached infants have mothers who are sensitive to their </a:t>
            </a:r>
            <a:r>
              <a:rPr lang="en-GB" dirty="0" smtClean="0"/>
              <a:t>needs</a:t>
            </a:r>
            <a:r>
              <a:rPr lang="en-GB" dirty="0"/>
              <a:t>.</a:t>
            </a:r>
            <a:endParaRPr lang="en-GB" dirty="0" smtClean="0"/>
          </a:p>
          <a:p>
            <a:r>
              <a:rPr lang="en-GB" dirty="0" smtClean="0"/>
              <a:t>insecure-avoidant </a:t>
            </a:r>
            <a:r>
              <a:rPr lang="en-GB" dirty="0"/>
              <a:t>infants have mothers who ignore them when they need comfort or are </a:t>
            </a:r>
            <a:r>
              <a:rPr lang="en-GB" dirty="0" smtClean="0"/>
              <a:t>distressed.</a:t>
            </a:r>
          </a:p>
          <a:p>
            <a:r>
              <a:rPr lang="en-GB" dirty="0" smtClean="0"/>
              <a:t>insecure-resistant </a:t>
            </a:r>
            <a:r>
              <a:rPr lang="en-GB" dirty="0"/>
              <a:t>infants have mothers who behave ambivalently or inconsistently towards them and put their own needs first.</a:t>
            </a:r>
            <a:r>
              <a:rPr lang="en-GB" dirty="0" smtClean="0"/>
              <a:t/>
            </a:r>
            <a:br>
              <a:rPr lang="en-GB" dirty="0" smtClean="0"/>
            </a:br>
            <a:endParaRPr lang="en-GB" dirty="0"/>
          </a:p>
        </p:txBody>
      </p:sp>
    </p:spTree>
    <p:extLst>
      <p:ext uri="{BB962C8B-B14F-4D97-AF65-F5344CB8AC3E}">
        <p14:creationId xmlns:p14="http://schemas.microsoft.com/office/powerpoint/2010/main" val="9246406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Temperament hypothesis</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dirty="0"/>
              <a:t> (</a:t>
            </a:r>
            <a:r>
              <a:rPr lang="en-GB" dirty="0" err="1"/>
              <a:t>Kagan</a:t>
            </a:r>
            <a:r>
              <a:rPr lang="en-GB" dirty="0"/>
              <a:t>, 1982) argues that some infants are born with an innate personality that makes them more friendly, and so it is easier for the mother or caregiver to be caring and nurturing, whereas other infants have difficult personalities that make it less likely the mother will want to comfort them. </a:t>
            </a:r>
            <a:r>
              <a:rPr lang="en-GB" dirty="0" err="1"/>
              <a:t>Belsky</a:t>
            </a:r>
            <a:r>
              <a:rPr lang="en-GB" dirty="0"/>
              <a:t> &amp; </a:t>
            </a:r>
            <a:r>
              <a:rPr lang="en-GB" dirty="0" err="1"/>
              <a:t>Rovine</a:t>
            </a:r>
            <a:r>
              <a:rPr lang="en-GB" dirty="0"/>
              <a:t> (1987) found that babies who were born with signs of behavioural difficulties were less likely to become securely attached to their mothers than babies who seemed ‘normal’ when born.</a:t>
            </a:r>
            <a:r>
              <a:rPr lang="en-GB" dirty="0" smtClean="0"/>
              <a:t/>
            </a:r>
            <a:br>
              <a:rPr lang="en-GB" dirty="0" smtClean="0"/>
            </a:br>
            <a:endParaRPr lang="en-GB" dirty="0"/>
          </a:p>
        </p:txBody>
      </p:sp>
    </p:spTree>
    <p:extLst>
      <p:ext uri="{BB962C8B-B14F-4D97-AF65-F5344CB8AC3E}">
        <p14:creationId xmlns:p14="http://schemas.microsoft.com/office/powerpoint/2010/main" val="23397652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Meta Analysis</a:t>
            </a:r>
            <a:endParaRPr lang="en-GB" dirty="0"/>
          </a:p>
        </p:txBody>
      </p:sp>
      <p:sp>
        <p:nvSpPr>
          <p:cNvPr id="3" name="Content Placeholder 2"/>
          <p:cNvSpPr>
            <a:spLocks noGrp="1"/>
          </p:cNvSpPr>
          <p:nvPr>
            <p:ph idx="1"/>
          </p:nvPr>
        </p:nvSpPr>
        <p:spPr/>
        <p:txBody>
          <a:bodyPr/>
          <a:lstStyle/>
          <a:p>
            <a:r>
              <a:rPr lang="en-GB" dirty="0" smtClean="0"/>
              <a:t>A procedure in which the researcher </a:t>
            </a:r>
            <a:r>
              <a:rPr lang="en-GB" smtClean="0"/>
              <a:t>draw </a:t>
            </a:r>
            <a:r>
              <a:rPr lang="en-GB" smtClean="0"/>
              <a:t>together </a:t>
            </a:r>
            <a:r>
              <a:rPr lang="en-GB" dirty="0" smtClean="0"/>
              <a:t>and analyse the results of many different studies that have used similar procedure. A meta-analysis uses only quantitative data.</a:t>
            </a:r>
            <a:endParaRPr lang="en-GB" dirty="0"/>
          </a:p>
        </p:txBody>
      </p:sp>
    </p:spTree>
    <p:extLst>
      <p:ext uri="{BB962C8B-B14F-4D97-AF65-F5344CB8AC3E}">
        <p14:creationId xmlns:p14="http://schemas.microsoft.com/office/powerpoint/2010/main" val="22659044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 Wolff and Van </a:t>
            </a:r>
            <a:r>
              <a:rPr lang="en-GB" dirty="0" err="1" smtClean="0"/>
              <a:t>Ijzendoorn</a:t>
            </a:r>
            <a:endParaRPr lang="en-GB" dirty="0"/>
          </a:p>
        </p:txBody>
      </p:sp>
      <p:sp>
        <p:nvSpPr>
          <p:cNvPr id="3" name="Content Placeholder 2"/>
          <p:cNvSpPr>
            <a:spLocks noGrp="1"/>
          </p:cNvSpPr>
          <p:nvPr>
            <p:ph idx="1"/>
          </p:nvPr>
        </p:nvSpPr>
        <p:spPr/>
        <p:txBody>
          <a:bodyPr/>
          <a:lstStyle/>
          <a:p>
            <a:pPr marL="0" indent="0">
              <a:buNone/>
            </a:pPr>
            <a:r>
              <a:rPr lang="en-GB" dirty="0" smtClean="0"/>
              <a:t>Looked at the relationship between parent sensitivity and secure attachment using meta analysis. 66 studies (4000 families) weak positive. I.e. In general more sensitive caregivers have more securely attached babies. Supports the idea that greater sensitivity of the care giver the greater the attachment.</a:t>
            </a:r>
            <a:endParaRPr lang="en-GB" dirty="0"/>
          </a:p>
        </p:txBody>
      </p:sp>
    </p:spTree>
    <p:extLst>
      <p:ext uri="{BB962C8B-B14F-4D97-AF65-F5344CB8AC3E}">
        <p14:creationId xmlns:p14="http://schemas.microsoft.com/office/powerpoint/2010/main" val="38905216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Limitations of Descriptions!</a:t>
            </a:r>
            <a:endParaRPr lang="en-GB" dirty="0"/>
          </a:p>
        </p:txBody>
      </p:sp>
      <p:sp>
        <p:nvSpPr>
          <p:cNvPr id="3" name="Content Placeholder 2"/>
          <p:cNvSpPr>
            <a:spLocks noGrp="1"/>
          </p:cNvSpPr>
          <p:nvPr>
            <p:ph idx="1"/>
          </p:nvPr>
        </p:nvSpPr>
        <p:spPr/>
        <p:txBody>
          <a:bodyPr/>
          <a:lstStyle/>
          <a:p>
            <a:pPr marL="0" indent="0">
              <a:buNone/>
            </a:pPr>
            <a:r>
              <a:rPr lang="en-GB" dirty="0" smtClean="0"/>
              <a:t>Disorganised Attachment (Main and </a:t>
            </a:r>
            <a:r>
              <a:rPr lang="en-GB" dirty="0" err="1" smtClean="0"/>
              <a:t>Soloman</a:t>
            </a:r>
            <a:r>
              <a:rPr lang="en-GB" dirty="0" smtClean="0"/>
              <a:t>). Inconsistent behaviour</a:t>
            </a:r>
            <a:endParaRPr lang="en-GB" dirty="0"/>
          </a:p>
        </p:txBody>
      </p:sp>
    </p:spTree>
    <p:extLst>
      <p:ext uri="{BB962C8B-B14F-4D97-AF65-F5344CB8AC3E}">
        <p14:creationId xmlns:p14="http://schemas.microsoft.com/office/powerpoint/2010/main" val="16765162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Evaluating the Strange Situation</a:t>
            </a:r>
            <a:endParaRPr lang="en-GB" dirty="0"/>
          </a:p>
        </p:txBody>
      </p:sp>
      <p:sp>
        <p:nvSpPr>
          <p:cNvPr id="3" name="Content Placeholder 2"/>
          <p:cNvSpPr>
            <a:spLocks noGrp="1"/>
          </p:cNvSpPr>
          <p:nvPr>
            <p:ph idx="1"/>
          </p:nvPr>
        </p:nvSpPr>
        <p:spPr/>
        <p:txBody>
          <a:bodyPr>
            <a:normAutofit fontScale="85000" lnSpcReduction="10000"/>
          </a:bodyPr>
          <a:lstStyle/>
          <a:p>
            <a:r>
              <a:rPr lang="en-GB" dirty="0"/>
              <a:t>The strange situation is a valuable research tool that allows a fairly easy judgement to be made about the attachment type of infants, both in clinical and research settings.</a:t>
            </a:r>
          </a:p>
          <a:p>
            <a:r>
              <a:rPr lang="en-GB" dirty="0"/>
              <a:t>The sample used by Ainsworth &amp; Bell (1970) consisted of </a:t>
            </a:r>
            <a:r>
              <a:rPr lang="en-GB" dirty="0" smtClean="0"/>
              <a:t>106 middle-class </a:t>
            </a:r>
            <a:r>
              <a:rPr lang="en-GB" dirty="0"/>
              <a:t>American infants. It therefore lacks population validity as it is biased towards middle-class Americans, ignores poorer Americans and non-American cultures, and so the findings cannot be generalised to all human children from all socio-economic and cultural backgrounds.</a:t>
            </a:r>
          </a:p>
          <a:p>
            <a:endParaRPr lang="en-GB" dirty="0"/>
          </a:p>
        </p:txBody>
      </p:sp>
    </p:spTree>
    <p:extLst>
      <p:ext uri="{BB962C8B-B14F-4D97-AF65-F5344CB8AC3E}">
        <p14:creationId xmlns:p14="http://schemas.microsoft.com/office/powerpoint/2010/main" val="3975430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A Level exam tips</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b="1" dirty="0" smtClean="0"/>
              <a:t>Answering </a:t>
            </a:r>
            <a:r>
              <a:rPr lang="en-GB" b="1" dirty="0"/>
              <a:t>exam questions (PSYA1 AQA A specification)</a:t>
            </a:r>
            <a:br>
              <a:rPr lang="en-GB" b="1" dirty="0"/>
            </a:br>
            <a:r>
              <a:rPr lang="en-GB" b="1" i="1" dirty="0"/>
              <a:t>How can the strange situation be used to measure attachment type? (4 marks)</a:t>
            </a:r>
            <a:r>
              <a:rPr lang="en-GB" dirty="0" smtClean="0"/>
              <a:t/>
            </a:r>
            <a:br>
              <a:rPr lang="en-GB" dirty="0" smtClean="0"/>
            </a:br>
            <a:r>
              <a:rPr lang="en-GB" dirty="0"/>
              <a:t>4 AO3 marks: This question is asking you to apply your knowledge of the strange situation to a novel situation. A good answer will state that the strange situation is a controlled observation, and will describe the main procedure. There is no need to evaluate the strange situation.</a:t>
            </a:r>
            <a:r>
              <a:rPr lang="en-GB" dirty="0" smtClean="0"/>
              <a:t/>
            </a:r>
            <a:br>
              <a:rPr lang="en-GB" dirty="0" smtClean="0"/>
            </a:br>
            <a:endParaRPr lang="en-GB" dirty="0"/>
          </a:p>
        </p:txBody>
      </p:sp>
    </p:spTree>
    <p:extLst>
      <p:ext uri="{BB962C8B-B14F-4D97-AF65-F5344CB8AC3E}">
        <p14:creationId xmlns:p14="http://schemas.microsoft.com/office/powerpoint/2010/main" val="8406133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010346"/>
          </a:xfrm>
        </p:spPr>
        <p:txBody>
          <a:bodyPr>
            <a:normAutofit/>
          </a:bodyPr>
          <a:lstStyle/>
          <a:p>
            <a:r>
              <a:rPr lang="en-GB" sz="3600" b="1" i="1" dirty="0" smtClean="0"/>
              <a:t>Billy’s </a:t>
            </a:r>
            <a:r>
              <a:rPr lang="en-GB" sz="3600" b="1" i="1" dirty="0"/>
              <a:t>mother often ignores him when he is crying, and only plays with him when she wants to, even if it means waking him up. What attachment type is Billy most likely to have? (2 marks)</a:t>
            </a:r>
            <a:endParaRPr lang="en-GB" sz="3600" dirty="0"/>
          </a:p>
        </p:txBody>
      </p:sp>
      <p:sp>
        <p:nvSpPr>
          <p:cNvPr id="3" name="Content Placeholder 2"/>
          <p:cNvSpPr>
            <a:spLocks noGrp="1"/>
          </p:cNvSpPr>
          <p:nvPr>
            <p:ph idx="1"/>
          </p:nvPr>
        </p:nvSpPr>
        <p:spPr>
          <a:xfrm>
            <a:off x="457200" y="3356992"/>
            <a:ext cx="8229600" cy="2769171"/>
          </a:xfrm>
        </p:spPr>
        <p:txBody>
          <a:bodyPr>
            <a:normAutofit fontScale="92500" lnSpcReduction="10000"/>
          </a:bodyPr>
          <a:lstStyle/>
          <a:p>
            <a:pPr marL="0" indent="0">
              <a:buNone/>
            </a:pPr>
            <a:r>
              <a:rPr lang="en-GB" dirty="0"/>
              <a:t>2 AO3 marks: This question is asking you to apply your knowledge of attachment types to a novel situation. Billy’s mother behaves ambivalently towards him, does not care for his needs, and is only interested in her own needs. Billy is therefore likely to be insecure-resistant or Type C. </a:t>
            </a:r>
          </a:p>
        </p:txBody>
      </p:sp>
    </p:spTree>
    <p:extLst>
      <p:ext uri="{BB962C8B-B14F-4D97-AF65-F5344CB8AC3E}">
        <p14:creationId xmlns:p14="http://schemas.microsoft.com/office/powerpoint/2010/main" val="897278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TotalTime>
  <Words>406</Words>
  <Application>Microsoft Office PowerPoint</Application>
  <PresentationFormat>On-screen Show (4:3)</PresentationFormat>
  <Paragraphs>26</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Attachment</vt:lpstr>
      <vt:lpstr>PowerPoint Presentation</vt:lpstr>
      <vt:lpstr>What causes the difference?</vt:lpstr>
      <vt:lpstr>Caregiver sensitivity hypothesis</vt:lpstr>
      <vt:lpstr>Temperament hypothesis</vt:lpstr>
      <vt:lpstr>Meta Analysis</vt:lpstr>
      <vt:lpstr>De Wolff and Van Ijzendoorn</vt:lpstr>
      <vt:lpstr>Limitations of Descriptions!</vt:lpstr>
      <vt:lpstr>Evaluating the Strange Situation</vt:lpstr>
      <vt:lpstr>A Level exam tips</vt:lpstr>
      <vt:lpstr>Billy’s mother often ignores him when he is crying, and only plays with him when she wants to, even if it means waking him up. What attachment type is Billy most likely to have? (2 marks)</vt:lpstr>
    </vt:vector>
  </TitlesOfParts>
  <Company>Kelly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Attchment</dc:title>
  <dc:creator>Stanyer, Richard  (Staff)</dc:creator>
  <cp:lastModifiedBy>Stanyer, Richard  (Staff)</cp:lastModifiedBy>
  <cp:revision>7</cp:revision>
  <dcterms:created xsi:type="dcterms:W3CDTF">2014-11-14T08:34:42Z</dcterms:created>
  <dcterms:modified xsi:type="dcterms:W3CDTF">2014-11-14T10:31:25Z</dcterms:modified>
</cp:coreProperties>
</file>